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3" r:id="rId6"/>
    <p:sldId id="262" r:id="rId7"/>
    <p:sldId id="261" r:id="rId8"/>
    <p:sldId id="265" r:id="rId9"/>
    <p:sldId id="266" r:id="rId10"/>
    <p:sldId id="264" r:id="rId11"/>
    <p:sldId id="260" r:id="rId12"/>
    <p:sldId id="269" r:id="rId13"/>
    <p:sldId id="268" r:id="rId14"/>
    <p:sldId id="267" r:id="rId15"/>
    <p:sldId id="272" r:id="rId16"/>
    <p:sldId id="271" r:id="rId17"/>
    <p:sldId id="273" r:id="rId18"/>
    <p:sldId id="275" r:id="rId19"/>
    <p:sldId id="274" r:id="rId20"/>
    <p:sldId id="270" r:id="rId21"/>
    <p:sldId id="278" r:id="rId22"/>
    <p:sldId id="282" r:id="rId23"/>
    <p:sldId id="277" r:id="rId24"/>
    <p:sldId id="281" r:id="rId25"/>
    <p:sldId id="280" r:id="rId26"/>
    <p:sldId id="279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9" autoAdjust="0"/>
    <p:restoredTop sz="94660"/>
  </p:normalViewPr>
  <p:slideViewPr>
    <p:cSldViewPr snapToGrid="0">
      <p:cViewPr varScale="1">
        <p:scale>
          <a:sx n="97" d="100"/>
          <a:sy n="97" d="100"/>
        </p:scale>
        <p:origin x="72" y="1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AF1D2-5E85-4177-8F2A-15808F877806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EFF2E-C173-4E41-813B-AE31B947FD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19002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1054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398780" indent="0" algn="ctr">
              <a:buNone/>
              <a:defRPr sz="1745"/>
            </a:lvl2pPr>
            <a:lvl3pPr marL="797560" indent="0" algn="ctr">
              <a:buNone/>
              <a:defRPr sz="1570"/>
            </a:lvl3pPr>
            <a:lvl4pPr marL="1196340" indent="0" algn="ctr">
              <a:buNone/>
              <a:defRPr sz="1395"/>
            </a:lvl4pPr>
            <a:lvl5pPr marL="1595120" indent="0" algn="ctr">
              <a:buNone/>
              <a:defRPr sz="1395"/>
            </a:lvl5pPr>
            <a:lvl6pPr marL="1993900" indent="0" algn="ctr">
              <a:buNone/>
              <a:defRPr sz="1395"/>
            </a:lvl6pPr>
            <a:lvl7pPr marL="2392680" indent="0" algn="ctr">
              <a:buNone/>
              <a:defRPr sz="1395"/>
            </a:lvl7pPr>
            <a:lvl8pPr marL="2791460" indent="0" algn="ctr">
              <a:buNone/>
              <a:defRPr sz="1395"/>
            </a:lvl8pPr>
            <a:lvl9pPr marL="3190240" indent="0" algn="ctr">
              <a:buNone/>
              <a:defRPr sz="1395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2024/8/15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2024/8/15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31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31"/>
            <a:ext cx="7734299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2024/8/15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15072" y="199089"/>
            <a:ext cx="8726614" cy="635726"/>
          </a:xfrm>
        </p:spPr>
        <p:txBody>
          <a:bodyPr/>
          <a:lstStyle>
            <a:lvl1pPr marL="379095" indent="-379095">
              <a:buFont typeface="Wingdings" panose="05000000000000000000" pitchFamily="2" charset="2"/>
              <a:buChar char="p"/>
              <a:defRPr sz="2320" b="1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Question:</a:t>
            </a:r>
            <a:r>
              <a:rPr lang="zh-CN" altLang="en-US"/>
              <a:t>怎么看</a:t>
            </a:r>
            <a:r>
              <a:rPr lang="en-US" altLang="zh-CN"/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9947" y="956984"/>
            <a:ext cx="10903992" cy="5220194"/>
          </a:xfrm>
        </p:spPr>
        <p:txBody>
          <a:bodyPr>
            <a:normAutofit/>
          </a:bodyPr>
          <a:lstStyle>
            <a:lvl1pPr>
              <a:lnSpc>
                <a:spcPts val="2385"/>
              </a:lnSpc>
              <a:defRPr sz="1990"/>
            </a:lvl1pPr>
            <a:lvl2pPr>
              <a:defRPr sz="1990"/>
            </a:lvl2pPr>
            <a:lvl3pPr>
              <a:defRPr sz="1990"/>
            </a:lvl3pPr>
            <a:lvl4pPr>
              <a:defRPr sz="1990"/>
            </a:lvl4pPr>
            <a:lvl5pPr>
              <a:defRPr sz="199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2024/8/15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3" y="1709740"/>
            <a:ext cx="10515600" cy="2852737"/>
          </a:xfrm>
        </p:spPr>
        <p:txBody>
          <a:bodyPr anchor="b"/>
          <a:lstStyle>
            <a:lvl1pPr>
              <a:defRPr sz="523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090">
                <a:solidFill>
                  <a:schemeClr val="tx1">
                    <a:tint val="75000"/>
                  </a:schemeClr>
                </a:solidFill>
              </a:defRPr>
            </a:lvl1pPr>
            <a:lvl2pPr marL="398780" indent="0">
              <a:buNone/>
              <a:defRPr sz="1745">
                <a:solidFill>
                  <a:schemeClr val="tx1">
                    <a:tint val="75000"/>
                  </a:schemeClr>
                </a:solidFill>
              </a:defRPr>
            </a:lvl2pPr>
            <a:lvl3pPr marL="797560" indent="0">
              <a:buNone/>
              <a:defRPr sz="1570">
                <a:solidFill>
                  <a:schemeClr val="tx1">
                    <a:tint val="75000"/>
                  </a:schemeClr>
                </a:solidFill>
              </a:defRPr>
            </a:lvl3pPr>
            <a:lvl4pPr marL="119634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4pPr>
            <a:lvl5pPr marL="159512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5pPr>
            <a:lvl6pPr marL="199390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6pPr>
            <a:lvl7pPr marL="239268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7pPr>
            <a:lvl8pPr marL="279146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8pPr>
            <a:lvl9pPr marL="319024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2024/8/15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1541" y="364996"/>
            <a:ext cx="8904225" cy="777652"/>
          </a:xfrm>
        </p:spPr>
        <p:txBody>
          <a:bodyPr/>
          <a:lstStyle>
            <a:lvl1pPr marL="379095" indent="-379095">
              <a:buFont typeface="Wingdings" panose="05000000000000000000" pitchFamily="2" charset="2"/>
              <a:buChar char="p"/>
              <a:defRPr sz="2320"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323" y="1344753"/>
            <a:ext cx="5181501" cy="4832424"/>
          </a:xfrm>
        </p:spPr>
        <p:txBody>
          <a:bodyPr/>
          <a:lstStyle>
            <a:lvl1pPr>
              <a:defRPr sz="2155"/>
            </a:lvl1pPr>
            <a:lvl2pPr>
              <a:defRPr sz="2155"/>
            </a:lvl2pPr>
            <a:lvl3pPr>
              <a:defRPr sz="2155"/>
            </a:lvl3pPr>
            <a:lvl4pPr>
              <a:defRPr sz="2155"/>
            </a:lvl4pPr>
            <a:lvl5pPr>
              <a:defRPr sz="2155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438" y="1344753"/>
            <a:ext cx="5181501" cy="4832424"/>
          </a:xfrm>
        </p:spPr>
        <p:txBody>
          <a:bodyPr/>
          <a:lstStyle>
            <a:lvl1pPr>
              <a:defRPr sz="2155"/>
            </a:lvl1pPr>
            <a:lvl2pPr>
              <a:defRPr sz="2155"/>
            </a:lvl2pPr>
            <a:lvl3pPr>
              <a:defRPr sz="2155"/>
            </a:lvl3pPr>
            <a:lvl4pPr>
              <a:defRPr sz="2155"/>
            </a:lvl4pPr>
            <a:lvl5pPr>
              <a:defRPr sz="2155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2024/8/15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0" y="365133"/>
            <a:ext cx="10512419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92" y="1681163"/>
            <a:ext cx="5157786" cy="823912"/>
          </a:xfrm>
        </p:spPr>
        <p:txBody>
          <a:bodyPr anchor="b"/>
          <a:lstStyle>
            <a:lvl1pPr marL="0" indent="0">
              <a:buNone/>
              <a:defRPr sz="2090" b="1"/>
            </a:lvl1pPr>
            <a:lvl2pPr marL="398780" indent="0">
              <a:buNone/>
              <a:defRPr sz="1745" b="1"/>
            </a:lvl2pPr>
            <a:lvl3pPr marL="797560" indent="0">
              <a:buNone/>
              <a:defRPr sz="1570" b="1"/>
            </a:lvl3pPr>
            <a:lvl4pPr marL="1196340" indent="0">
              <a:buNone/>
              <a:defRPr sz="1395" b="1"/>
            </a:lvl4pPr>
            <a:lvl5pPr marL="1595120" indent="0">
              <a:buNone/>
              <a:defRPr sz="1395" b="1"/>
            </a:lvl5pPr>
            <a:lvl6pPr marL="1993900" indent="0">
              <a:buNone/>
              <a:defRPr sz="1395" b="1"/>
            </a:lvl6pPr>
            <a:lvl7pPr marL="2392680" indent="0">
              <a:buNone/>
              <a:defRPr sz="1395" b="1"/>
            </a:lvl7pPr>
            <a:lvl8pPr marL="2791460" indent="0">
              <a:buNone/>
              <a:defRPr sz="1395" b="1"/>
            </a:lvl8pPr>
            <a:lvl9pPr marL="3190240" indent="0">
              <a:buNone/>
              <a:defRPr sz="139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92" y="2505075"/>
            <a:ext cx="515778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090" b="1"/>
            </a:lvl1pPr>
            <a:lvl2pPr marL="398780" indent="0">
              <a:buNone/>
              <a:defRPr sz="1745" b="1"/>
            </a:lvl2pPr>
            <a:lvl3pPr marL="797560" indent="0">
              <a:buNone/>
              <a:defRPr sz="1570" b="1"/>
            </a:lvl3pPr>
            <a:lvl4pPr marL="1196340" indent="0">
              <a:buNone/>
              <a:defRPr sz="1395" b="1"/>
            </a:lvl4pPr>
            <a:lvl5pPr marL="1595120" indent="0">
              <a:buNone/>
              <a:defRPr sz="1395" b="1"/>
            </a:lvl5pPr>
            <a:lvl6pPr marL="1993900" indent="0">
              <a:buNone/>
              <a:defRPr sz="1395" b="1"/>
            </a:lvl6pPr>
            <a:lvl7pPr marL="2392680" indent="0">
              <a:buNone/>
              <a:defRPr sz="1395" b="1"/>
            </a:lvl7pPr>
            <a:lvl8pPr marL="2791460" indent="0">
              <a:buNone/>
              <a:defRPr sz="1395" b="1"/>
            </a:lvl8pPr>
            <a:lvl9pPr marL="3190240" indent="0">
              <a:buNone/>
              <a:defRPr sz="139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2024/8/15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2024/8/15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2024/8/15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457206"/>
            <a:ext cx="3932237" cy="1600200"/>
          </a:xfrm>
        </p:spPr>
        <p:txBody>
          <a:bodyPr anchor="b"/>
          <a:lstStyle>
            <a:lvl1pPr>
              <a:defRPr sz="279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795"/>
            </a:lvl1pPr>
            <a:lvl2pPr>
              <a:defRPr sz="2440"/>
            </a:lvl2pPr>
            <a:lvl3pPr>
              <a:defRPr sz="2090"/>
            </a:lvl3pPr>
            <a:lvl4pPr>
              <a:defRPr sz="1745"/>
            </a:lvl4pPr>
            <a:lvl5pPr>
              <a:defRPr sz="1745"/>
            </a:lvl5pPr>
            <a:lvl6pPr>
              <a:defRPr sz="1745"/>
            </a:lvl6pPr>
            <a:lvl7pPr>
              <a:defRPr sz="1745"/>
            </a:lvl7pPr>
            <a:lvl8pPr>
              <a:defRPr sz="1745"/>
            </a:lvl8pPr>
            <a:lvl9pPr>
              <a:defRPr sz="174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9" y="2057403"/>
            <a:ext cx="3932237" cy="3811588"/>
          </a:xfrm>
        </p:spPr>
        <p:txBody>
          <a:bodyPr/>
          <a:lstStyle>
            <a:lvl1pPr marL="0" indent="0">
              <a:buNone/>
              <a:defRPr sz="1395"/>
            </a:lvl1pPr>
            <a:lvl2pPr marL="398780" indent="0">
              <a:buNone/>
              <a:defRPr sz="1220"/>
            </a:lvl2pPr>
            <a:lvl3pPr marL="797560" indent="0">
              <a:buNone/>
              <a:defRPr sz="1050"/>
            </a:lvl3pPr>
            <a:lvl4pPr marL="1196340" indent="0">
              <a:buNone/>
              <a:defRPr sz="875"/>
            </a:lvl4pPr>
            <a:lvl5pPr marL="1595120" indent="0">
              <a:buNone/>
              <a:defRPr sz="875"/>
            </a:lvl5pPr>
            <a:lvl6pPr marL="1993900" indent="0">
              <a:buNone/>
              <a:defRPr sz="875"/>
            </a:lvl6pPr>
            <a:lvl7pPr marL="2392680" indent="0">
              <a:buNone/>
              <a:defRPr sz="875"/>
            </a:lvl7pPr>
            <a:lvl8pPr marL="2791460" indent="0">
              <a:buNone/>
              <a:defRPr sz="875"/>
            </a:lvl8pPr>
            <a:lvl9pPr marL="3190240" indent="0">
              <a:buNone/>
              <a:defRPr sz="8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2024/8/15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457206"/>
            <a:ext cx="3932237" cy="1600200"/>
          </a:xfrm>
        </p:spPr>
        <p:txBody>
          <a:bodyPr anchor="b"/>
          <a:lstStyle>
            <a:lvl1pPr>
              <a:defRPr sz="279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795"/>
            </a:lvl1pPr>
            <a:lvl2pPr marL="398780" indent="0">
              <a:buNone/>
              <a:defRPr sz="2440"/>
            </a:lvl2pPr>
            <a:lvl3pPr marL="797560" indent="0">
              <a:buNone/>
              <a:defRPr sz="2090"/>
            </a:lvl3pPr>
            <a:lvl4pPr marL="1196340" indent="0">
              <a:buNone/>
              <a:defRPr sz="1745"/>
            </a:lvl4pPr>
            <a:lvl5pPr marL="1595120" indent="0">
              <a:buNone/>
              <a:defRPr sz="1745"/>
            </a:lvl5pPr>
            <a:lvl6pPr marL="1993900" indent="0">
              <a:buNone/>
              <a:defRPr sz="1745"/>
            </a:lvl6pPr>
            <a:lvl7pPr marL="2392680" indent="0">
              <a:buNone/>
              <a:defRPr sz="1745"/>
            </a:lvl7pPr>
            <a:lvl8pPr marL="2791460" indent="0">
              <a:buNone/>
              <a:defRPr sz="1745"/>
            </a:lvl8pPr>
            <a:lvl9pPr marL="3190240" indent="0">
              <a:buNone/>
              <a:defRPr sz="174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9" y="2057403"/>
            <a:ext cx="3932237" cy="3811588"/>
          </a:xfrm>
        </p:spPr>
        <p:txBody>
          <a:bodyPr/>
          <a:lstStyle>
            <a:lvl1pPr marL="0" indent="0">
              <a:buNone/>
              <a:defRPr sz="1395"/>
            </a:lvl1pPr>
            <a:lvl2pPr marL="398780" indent="0">
              <a:buNone/>
              <a:defRPr sz="1220"/>
            </a:lvl2pPr>
            <a:lvl3pPr marL="797560" indent="0">
              <a:buNone/>
              <a:defRPr sz="1050"/>
            </a:lvl3pPr>
            <a:lvl4pPr marL="1196340" indent="0">
              <a:buNone/>
              <a:defRPr sz="875"/>
            </a:lvl4pPr>
            <a:lvl5pPr marL="1595120" indent="0">
              <a:buNone/>
              <a:defRPr sz="875"/>
            </a:lvl5pPr>
            <a:lvl6pPr marL="1993900" indent="0">
              <a:buNone/>
              <a:defRPr sz="875"/>
            </a:lvl6pPr>
            <a:lvl7pPr marL="2392680" indent="0">
              <a:buNone/>
              <a:defRPr sz="875"/>
            </a:lvl7pPr>
            <a:lvl8pPr marL="2791460" indent="0">
              <a:buNone/>
              <a:defRPr sz="875"/>
            </a:lvl8pPr>
            <a:lvl9pPr marL="3190240" indent="0">
              <a:buNone/>
              <a:defRPr sz="8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2024/8/15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2" y="3651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2" y="18256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72490"/>
            <a:fld id="{D997B5FA-0921-464F-AAE1-844C04324D7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2024/8/15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1" y="635635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72490"/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1" y="63563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72490"/>
            <a:fld id="{565CE74E-AB26-4998-AD42-012C4C1AD076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379460" y="0"/>
            <a:ext cx="3812540" cy="6845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797560" rtl="0" eaLnBrk="1" latinLnBrk="0" hangingPunct="1">
        <a:lnSpc>
          <a:spcPct val="90000"/>
        </a:lnSpc>
        <a:spcBef>
          <a:spcPct val="0"/>
        </a:spcBef>
        <a:buNone/>
        <a:defRPr sz="3835" b="1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j-cs"/>
        </a:defRPr>
      </a:lvl1pPr>
    </p:titleStyle>
    <p:bodyStyle>
      <a:lvl1pPr marL="199390" indent="-199390" algn="l" defTabSz="797560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0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1pPr>
      <a:lvl2pPr marL="59817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2pPr>
      <a:lvl3pPr marL="99695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745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3pPr>
      <a:lvl4pPr marL="139573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4pPr>
      <a:lvl5pPr marL="179451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5pPr>
      <a:lvl6pPr marL="219329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+mn-lt"/>
          <a:ea typeface="+mn-ea"/>
          <a:cs typeface="+mn-cs"/>
        </a:defRPr>
      </a:lvl7pPr>
      <a:lvl8pPr marL="299085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+mn-lt"/>
          <a:ea typeface="+mn-ea"/>
          <a:cs typeface="+mn-cs"/>
        </a:defRPr>
      </a:lvl8pPr>
      <a:lvl9pPr marL="3389630" indent="-199390" algn="l" defTabSz="797560" rtl="0" eaLnBrk="1" latinLnBrk="0" hangingPunct="1">
        <a:lnSpc>
          <a:spcPct val="90000"/>
        </a:lnSpc>
        <a:spcBef>
          <a:spcPts val="435"/>
        </a:spcBef>
        <a:buFont typeface="Arial" panose="020B0604020202020204" pitchFamily="34" charset="0"/>
        <a:buChar char="•"/>
        <a:defRPr sz="15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1pPr>
      <a:lvl2pPr marL="39878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2pPr>
      <a:lvl3pPr marL="79756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3pPr>
      <a:lvl4pPr marL="119634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4pPr>
      <a:lvl5pPr marL="159512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5pPr>
      <a:lvl6pPr marL="199390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6pPr>
      <a:lvl7pPr marL="239268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7pPr>
      <a:lvl8pPr marL="279146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8pPr>
      <a:lvl9pPr marL="3190240" algn="l" defTabSz="797560" rtl="0" eaLnBrk="1" latinLnBrk="0" hangingPunct="1">
        <a:defRPr sz="15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xxy1101@mail.ustc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7D8E01-876A-4A1C-B9E2-3EB4FA4786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Data-Driven Discovery of Governance Equation!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40D968-7B0C-1E4B-C13E-E0278F240E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xxy1101@mail.ustc.edu.cn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716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82A6E1-B3EE-A2CD-E378-72EBF61B5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Setting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9B78D5-399C-F4A5-012A-A02403674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Given noisy measurements:</a:t>
            </a:r>
          </a:p>
          <a:p>
            <a:endParaRPr lang="en-US" altLang="zh-CN" dirty="0"/>
          </a:p>
          <a:p>
            <a:r>
              <a:rPr lang="en-US" altLang="zh-CN" dirty="0"/>
              <a:t>Equation: </a:t>
            </a:r>
          </a:p>
          <a:p>
            <a:endParaRPr lang="en-US" altLang="zh-CN" dirty="0"/>
          </a:p>
          <a:p>
            <a:r>
              <a:rPr lang="en-US" altLang="zh-CN" dirty="0"/>
              <a:t>Goal: </a:t>
            </a:r>
          </a:p>
          <a:p>
            <a:pPr marL="0" indent="0">
              <a:buNone/>
            </a:pPr>
            <a:r>
              <a:rPr lang="en-US" altLang="zh-CN" dirty="0"/>
              <a:t>	Learning the parameters λ as well as the pressure p(t, x, y).</a:t>
            </a:r>
          </a:p>
          <a:p>
            <a:pPr marL="0" indent="0">
              <a:buNone/>
            </a:pPr>
            <a:r>
              <a:rPr lang="en-US" altLang="zh-CN" dirty="0"/>
              <a:t>  Method:</a:t>
            </a:r>
          </a:p>
          <a:p>
            <a:r>
              <a:rPr lang="en-US" altLang="zh-CN" dirty="0"/>
              <a:t>	Make assumption on variables:	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</a:t>
            </a:r>
            <a:r>
              <a:rPr lang="en-US" altLang="zh-CN" dirty="0">
                <a:solidFill>
                  <a:schemeClr val="accent6"/>
                </a:solidFill>
              </a:rPr>
              <a:t>Discrete the known equation form: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D62F2C-CF06-4602-7282-9E674209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955" y="1365139"/>
            <a:ext cx="2446781" cy="4438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C5F348-7698-7301-D6C0-F1FCC73AF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351" y="2194370"/>
            <a:ext cx="4629184" cy="5429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3F367B-026A-C75D-3289-9B8898D7A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161" y="5919729"/>
            <a:ext cx="8301023" cy="7610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AE945FA-E118-CCA0-D0D0-34D808C2E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165" y="4240998"/>
            <a:ext cx="2143140" cy="3952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9AA8D63-04FA-27D1-E041-A096C8350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4826" y="5166612"/>
            <a:ext cx="4352957" cy="57626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D1ACA20-5689-2C75-F76F-F285BC2CD2B1}"/>
              </a:ext>
            </a:extLst>
          </p:cNvPr>
          <p:cNvSpPr/>
          <p:nvPr/>
        </p:nvSpPr>
        <p:spPr>
          <a:xfrm>
            <a:off x="4277032" y="5166612"/>
            <a:ext cx="4670323" cy="63094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C8C7F1C-27BB-965C-1E2E-6F76F9291BF2}"/>
              </a:ext>
            </a:extLst>
          </p:cNvPr>
          <p:cNvSpPr txBox="1"/>
          <p:nvPr/>
        </p:nvSpPr>
        <p:spPr>
          <a:xfrm>
            <a:off x="8285878" y="4020168"/>
            <a:ext cx="3636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equation form is already known!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387AAC-BA84-6408-7F95-CA86FE22A9F1}"/>
              </a:ext>
            </a:extLst>
          </p:cNvPr>
          <p:cNvSpPr txBox="1"/>
          <p:nvPr/>
        </p:nvSpPr>
        <p:spPr>
          <a:xfrm>
            <a:off x="8285878" y="4408724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Avoid the basis function!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0058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4EEFA-CEC5-FB70-7265-B316BC24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DF3FB4-FF16-D12C-0413-0E41FFABC6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1</a:t>
                </a:r>
                <a:r>
                  <a:rPr lang="en-US" altLang="zh-CN" baseline="30000" dirty="0"/>
                  <a:t>st</a:t>
                </a:r>
                <a:r>
                  <a:rPr lang="en-US" altLang="zh-CN" dirty="0"/>
                  <a:t> :  The ability to reconstruct pressure field: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2</a:t>
                </a:r>
                <a:r>
                  <a:rPr lang="en-US" altLang="zh-CN" baseline="30000" dirty="0"/>
                  <a:t>nd</a:t>
                </a:r>
                <a:r>
                  <a:rPr lang="en-US" altLang="zh-CN" dirty="0"/>
                  <a:t> : The ability to predict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DF3FB4-FF16-D12C-0413-0E41FFABC6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3" t="-7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BF965C4-67B7-9FD5-45E0-88B717976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708" y="1431431"/>
            <a:ext cx="8058209" cy="21860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FAF134-113D-FFFA-D1AE-47E3717A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226" y="4476548"/>
            <a:ext cx="9525070" cy="200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81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DF29EC-E703-A086-D740-92A83EB2E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6516" y="1438385"/>
            <a:ext cx="9144000" cy="2387600"/>
          </a:xfrm>
        </p:spPr>
        <p:txBody>
          <a:bodyPr/>
          <a:lstStyle/>
          <a:p>
            <a:r>
              <a:rPr lang="en-US" altLang="zh-CN" dirty="0"/>
              <a:t>Data-driven discovery of PDEs in complex datasets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D412C07F-BAAC-3324-703F-2FB7FC346D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9BD0F2-2CF4-7AFF-1107-3A3C99C69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126" y="3987506"/>
            <a:ext cx="7933747" cy="271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9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C4CB4A-E7F5-072E-C5A7-3ADBAE97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- Feature scaling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BF52FA-F661-5F45-791D-6D9C4B0B1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Whole:  Feature scaling (data pre-processing) + Training</a:t>
            </a:r>
          </a:p>
          <a:p>
            <a:r>
              <a:rPr lang="en-US" altLang="zh-CN" dirty="0"/>
              <a:t>Using a neural network to approximate the dataset as a separate preprocessing step usually follows a pipeline in which feature scaling is included.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330EC9-FE72-408B-C24B-1BA6FE569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487" y="2297750"/>
            <a:ext cx="2828946" cy="7286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64DCB6-1423-E84D-06C9-F6157538F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424" y="1992565"/>
            <a:ext cx="1695462" cy="11620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E44C95-344B-762D-DA10-E083B31B7D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07"/>
          <a:stretch/>
        </p:blipFill>
        <p:spPr>
          <a:xfrm>
            <a:off x="1647951" y="3077934"/>
            <a:ext cx="3117761" cy="17907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8324FF-60F4-A40E-2A9C-233FD4C86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127" y="3244130"/>
            <a:ext cx="4171981" cy="1533536"/>
          </a:xfrm>
          <a:prstGeom prst="rect">
            <a:avLst/>
          </a:prstGeom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E946CB75-AA18-4785-6A6E-971567E1C26D}"/>
              </a:ext>
            </a:extLst>
          </p:cNvPr>
          <p:cNvSpPr/>
          <p:nvPr/>
        </p:nvSpPr>
        <p:spPr>
          <a:xfrm>
            <a:off x="5288998" y="3831327"/>
            <a:ext cx="586573" cy="35396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D89A5D9-78D4-B776-B17F-3FF0D2AAD191}"/>
              </a:ext>
            </a:extLst>
          </p:cNvPr>
          <p:cNvSpPr/>
          <p:nvPr/>
        </p:nvSpPr>
        <p:spPr>
          <a:xfrm>
            <a:off x="7432551" y="3174156"/>
            <a:ext cx="1809135" cy="173742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86D39F-E7D0-7523-39B6-9B32F17AF128}"/>
              </a:ext>
            </a:extLst>
          </p:cNvPr>
          <p:cNvSpPr txBox="1"/>
          <p:nvPr/>
        </p:nvSpPr>
        <p:spPr>
          <a:xfrm>
            <a:off x="7732335" y="2445802"/>
            <a:ext cx="164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accent6"/>
                </a:solidFill>
                <a:effectLst/>
                <a:latin typeface="Gulliver"/>
              </a:rPr>
              <a:t>Jacobian matrix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247BF5C-0660-D8E1-5660-CFA014438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951" y="5105673"/>
            <a:ext cx="2801146" cy="143935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38649C6-819E-8E99-6B75-8A503A828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4860" y="5215863"/>
            <a:ext cx="2491566" cy="128391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2B39413-3871-524C-7679-21C04D01BB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0955" y="4939802"/>
            <a:ext cx="3315455" cy="191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538F13-AA0D-F086-7FE9-E2B222C1C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– Training (Common!)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D96AB30-B65E-9EF7-89AD-A5EA41BEC4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1</a:t>
                </a:r>
                <a:r>
                  <a:rPr lang="en-US" altLang="zh-CN" baseline="30000" dirty="0"/>
                  <a:t>st</a:t>
                </a:r>
                <a:r>
                  <a:rPr lang="en-US" altLang="zh-CN" dirty="0"/>
                  <a:t>  step: we approximate the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by a deep neural network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where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denotes the vector of coefficients in the network.</a:t>
                </a:r>
              </a:p>
              <a:p>
                <a:pPr lvl="1"/>
                <a:r>
                  <a:rPr lang="en-US" altLang="zh-CN" dirty="0"/>
                  <a:t>BFGS / L-BFGS method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2</a:t>
                </a:r>
                <a:r>
                  <a:rPr lang="en-US" altLang="zh-CN" baseline="30000" dirty="0"/>
                  <a:t>nd</a:t>
                </a:r>
                <a:r>
                  <a:rPr lang="en-US" altLang="zh-CN" dirty="0"/>
                  <a:t>  step: find a set of parameters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/>
                  <a:t> such that the residual of the approximate PDE is minimized: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D96AB30-B65E-9EF7-89AD-A5EA41BEC4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3" t="-7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7819F6F-BB89-9658-86CD-AA70D16EC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446" y="2039807"/>
            <a:ext cx="4229131" cy="5857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BD20E7-BF22-2762-152B-DA80BADFB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446" y="3522009"/>
            <a:ext cx="4805398" cy="57150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7A4276F-7D08-F214-EA20-D10403589E09}"/>
              </a:ext>
            </a:extLst>
          </p:cNvPr>
          <p:cNvSpPr txBox="1"/>
          <p:nvPr/>
        </p:nvSpPr>
        <p:spPr>
          <a:xfrm>
            <a:off x="7330577" y="4144297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accent6"/>
                </a:solidFill>
                <a:effectLst/>
                <a:latin typeface="Gulliver"/>
              </a:rPr>
              <a:t>favor sparsity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316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0C770D-AFFE-8DA4-7D6B-E5E13AAE6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– Interesting!!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6132D6-45FD-BC73-5E41-8A2C22B5A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47" y="956984"/>
            <a:ext cx="4687408" cy="5220194"/>
          </a:xfrm>
        </p:spPr>
        <p:txBody>
          <a:bodyPr/>
          <a:lstStyle/>
          <a:p>
            <a:r>
              <a:rPr lang="en-US" altLang="zh-CN" dirty="0"/>
              <a:t>1) A linear model with the library terms </a:t>
            </a:r>
            <a:r>
              <a:rPr lang="en-US" altLang="zh-CN" dirty="0" err="1"/>
              <a:t>uux</a:t>
            </a:r>
            <a:r>
              <a:rPr lang="en-US" altLang="zh-CN" dirty="0"/>
              <a:t> and </a:t>
            </a:r>
            <a:r>
              <a:rPr lang="en-US" altLang="zh-CN" dirty="0" err="1"/>
              <a:t>uxx</a:t>
            </a:r>
            <a:r>
              <a:rPr lang="en-US" altLang="zh-CN" dirty="0"/>
              <a:t> as input features</a:t>
            </a:r>
          </a:p>
          <a:p>
            <a:endParaRPr lang="en-US" altLang="zh-CN" dirty="0"/>
          </a:p>
          <a:p>
            <a:r>
              <a:rPr lang="en-US" altLang="zh-CN" dirty="0"/>
              <a:t>2) A linear model with up to second order derivative and non-linear terms as input features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3) A single layer feedforward neural network with 5 neurons in the hidden</a:t>
            </a:r>
          </a:p>
          <a:p>
            <a:endParaRPr lang="en-US" altLang="zh-CN" dirty="0">
              <a:solidFill>
                <a:schemeClr val="accent6"/>
              </a:solidFill>
            </a:endParaRPr>
          </a:p>
          <a:p>
            <a:r>
              <a:rPr lang="en-US" altLang="zh-CN" dirty="0">
                <a:solidFill>
                  <a:schemeClr val="accent6"/>
                </a:solidFill>
              </a:rPr>
              <a:t>Origin: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CC54A7-EAB4-20A3-2ED0-BF620E5C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614" y="1010806"/>
            <a:ext cx="5195925" cy="4238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8E4CC3-4E92-01DE-2D5E-2BB0FB3A7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614" y="1822767"/>
            <a:ext cx="6346722" cy="13196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23095E-92E9-39E8-9DB7-F00C2E8DA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355" y="3715619"/>
            <a:ext cx="5818987" cy="30878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567F7AC-22C2-F5D6-F02B-06D0F7D96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68" y="5129485"/>
            <a:ext cx="2762270" cy="154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38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71220-E6FD-88D5-EE4D-849798C6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2380DA-CFE6-F005-E358-AB8EADDC6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并未完全公开；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缺少数据集</a:t>
            </a:r>
            <a:r>
              <a:rPr lang="en-US" altLang="zh-CN" dirty="0"/>
              <a:t>Burger_solution.txt</a:t>
            </a:r>
            <a:r>
              <a:rPr lang="zh-CN" altLang="en-US" dirty="0"/>
              <a:t>！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5B7F97-1E5B-56E6-DB9C-724571AAB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508" y="1481824"/>
            <a:ext cx="4753010" cy="104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55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01443A-596E-6A61-E471-027B42EFED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PDE-LEARN: Using deep learning to discover partial differential equations</a:t>
            </a:r>
            <a:br>
              <a:rPr lang="en-US" altLang="zh-CN" dirty="0"/>
            </a:br>
            <a:r>
              <a:rPr lang="en-US" altLang="zh-CN" dirty="0"/>
              <a:t>from noisy, limited data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7FB3DC0F-C756-4FBB-BE80-0CC8DDF65B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E6C306-D06C-55B7-D0B6-EF92F212B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829" y="4028683"/>
            <a:ext cx="7286341" cy="262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33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518A9-79D5-4414-FB93-8C4913EBB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Setting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3A2BF3-2F65-06E7-9D62-5991D1BCEF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Hidden PDE: We assume there exists a hidden PDE of order ≤ </a:t>
                </a:r>
                <a:r>
                  <a:rPr lang="zh-CN" altLang="en-US" dirty="0"/>
                  <a:t>𝑀 </a:t>
                </a:r>
                <a:r>
                  <a:rPr lang="en-US" altLang="zh-CN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satisfies the hidden PDE on </a:t>
                </a:r>
                <a14:m>
                  <m:oMath xmlns:m="http://schemas.openxmlformats.org/officeDocument/2006/math">
                    <m:d>
                      <m:dPr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3A2BF3-2F65-06E7-9D62-5991D1BCEF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3" t="-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34DC098-D2F1-1827-A44D-3C349E002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128" y="1490811"/>
            <a:ext cx="6367648" cy="10520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9E8537-B37F-26AE-2D02-0024FBC0E081}"/>
              </a:ext>
            </a:extLst>
          </p:cNvPr>
          <p:cNvSpPr txBox="1"/>
          <p:nvPr/>
        </p:nvSpPr>
        <p:spPr>
          <a:xfrm>
            <a:off x="2772697" y="2246670"/>
            <a:ext cx="2017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8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800" i="1" dirty="0">
                <a:solidFill>
                  <a:srgbClr val="000000"/>
                </a:solidFill>
                <a:effectLst/>
                <a:latin typeface="CharisSIL-Italic"/>
              </a:rPr>
              <a:t>left-hand side term </a:t>
            </a:r>
            <a:endParaRPr lang="en-US" altLang="zh-CN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harisSIL"/>
              </a:rPr>
              <a:t>or 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CharisSIL-Italic"/>
              </a:rPr>
              <a:t>LHS term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32E859-1936-1122-039D-98AC6367EFF9}"/>
              </a:ext>
            </a:extLst>
          </p:cNvPr>
          <p:cNvSpPr txBox="1"/>
          <p:nvPr/>
        </p:nvSpPr>
        <p:spPr>
          <a:xfrm>
            <a:off x="5384611" y="2246670"/>
            <a:ext cx="2150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18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i="1" dirty="0">
                <a:solidFill>
                  <a:srgbClr val="000000"/>
                </a:solidFill>
                <a:latin typeface="CharisSIL-Italic"/>
              </a:rPr>
              <a:t>right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CharisSIL-Italic"/>
              </a:rPr>
              <a:t>-hand side term </a:t>
            </a:r>
            <a:endParaRPr lang="en-US" altLang="zh-CN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harisSIL"/>
              </a:rPr>
              <a:t>or 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CharisSIL-Italic"/>
              </a:rPr>
              <a:t>LHS term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18FACD-B2C9-1047-2AC7-A68C92A70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47" y="3170000"/>
            <a:ext cx="9982273" cy="348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03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7C8A3-C20C-50A4-E6A7-909D0C7F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92E282-F601-DE18-96E9-6DBC6A5D9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C4C3D6-A4FC-AD47-3CE8-A6B204768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208" y="834815"/>
            <a:ext cx="6265905" cy="10782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7F6942-08EA-40AE-04B3-0487E8587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85" y="2000864"/>
            <a:ext cx="7139040" cy="23050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CC0943-22AD-07CD-7B07-C8EA148699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6" r="10103"/>
          <a:stretch/>
        </p:blipFill>
        <p:spPr>
          <a:xfrm>
            <a:off x="7161014" y="2876670"/>
            <a:ext cx="4696689" cy="625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5362D55-7D28-8F65-9D40-EC715A2EAA27}"/>
                  </a:ext>
                </a:extLst>
              </p:cNvPr>
              <p:cNvSpPr txBox="1"/>
              <p:nvPr/>
            </p:nvSpPr>
            <p:spPr>
              <a:xfrm>
                <a:off x="4405813" y="263517"/>
                <a:ext cx="2686376" cy="506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zh-CN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altLang="zh-CN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5362D55-7D28-8F65-9D40-EC715A2EA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813" y="263517"/>
                <a:ext cx="2686376" cy="506870"/>
              </a:xfrm>
              <a:prstGeom prst="rect">
                <a:avLst/>
              </a:prstGeom>
              <a:blipFill>
                <a:blip r:embed="rId5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71176AF2-0DA1-4D6D-3065-2E6B3D5D7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291" y="4755308"/>
            <a:ext cx="5950709" cy="18391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EBB07F9-06D4-A4C7-FDC7-91CDE2F9B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375" y="4755308"/>
            <a:ext cx="5079626" cy="177156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B6042B8-DF80-41DE-6A3A-15CC1217C706}"/>
              </a:ext>
            </a:extLst>
          </p:cNvPr>
          <p:cNvSpPr txBox="1"/>
          <p:nvPr/>
        </p:nvSpPr>
        <p:spPr>
          <a:xfrm>
            <a:off x="8200103" y="4338003"/>
            <a:ext cx="168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Collocation Loss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53002A-55CD-44DD-B7E8-245230B47F47}"/>
              </a:ext>
            </a:extLst>
          </p:cNvPr>
          <p:cNvSpPr txBox="1"/>
          <p:nvPr/>
        </p:nvSpPr>
        <p:spPr>
          <a:xfrm>
            <a:off x="2109019" y="4338003"/>
            <a:ext cx="107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Data Loss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069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DCA9F3-E34C-B89B-B8B9-4EF9340D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Data-Driven Pipeline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9946472-FA47-A267-AD94-558FC194FE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1. Use Neural Network to approximate the real solution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2. Choose candidate basis function &amp; Construct coefficient vector.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3. Use optimization algorithms(</a:t>
                </a:r>
                <a:r>
                  <a:rPr lang="en-US" altLang="zh-CN" dirty="0" err="1"/>
                  <a:t>STRidge</a:t>
                </a:r>
                <a:r>
                  <a:rPr lang="en-US" altLang="zh-CN" dirty="0"/>
                  <a:t> or RFE) or neural network to approximate the coefficients.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9946472-FA47-A267-AD94-558FC194FE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3" t="-7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0B1D337-73C5-7467-CFD3-381037920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310" y="1323282"/>
            <a:ext cx="2434643" cy="17146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0CA503-C891-6FFB-CAA6-A05295706C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8" b="4337"/>
          <a:stretch/>
        </p:blipFill>
        <p:spPr>
          <a:xfrm>
            <a:off x="5901943" y="1323282"/>
            <a:ext cx="3667074" cy="17778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2B5139-962A-D3CF-D2BB-1F771726F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537" y="4421100"/>
            <a:ext cx="3194214" cy="6794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2FBBF2-A759-30A8-63C4-75DBBFDF8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36" y="3833844"/>
            <a:ext cx="1541675" cy="4650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EAD911-83A3-75D3-8A79-8C6B9AF39E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0541" y="3441625"/>
            <a:ext cx="1889107" cy="171461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DCA5ABE-41A9-3A9B-8605-5949A294CB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020" y="1929618"/>
            <a:ext cx="1854295" cy="56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67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C93C7-EC12-0C2A-901D-18088C02C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Detail -  Candidate Function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4AFE6F7-D59D-966F-C1D3-7799F5954A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 &amp;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altLang="zh-CN" dirty="0"/>
                  <a:t>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4AFE6F7-D59D-966F-C1D3-7799F5954A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3" t="-7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198717F-237E-5EEC-0A78-12EEE079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592" y="1843544"/>
            <a:ext cx="6291308" cy="10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74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6F8053-5CAC-FA78-3D4F-608E925C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Codes &amp; Experiments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41932A-A126-1928-2870-DF7148792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47" y="956984"/>
            <a:ext cx="10903992" cy="5994422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Dataset:  CFD-Bench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1</a:t>
            </a:r>
            <a:r>
              <a:rPr lang="en-US" altLang="zh-CN" baseline="30000" dirty="0"/>
              <a:t>st</a:t>
            </a:r>
            <a:r>
              <a:rPr lang="en-US" altLang="zh-CN" dirty="0"/>
              <a:t> : Burn-in</a:t>
            </a:r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en-US" altLang="zh-CN" baseline="30000" dirty="0"/>
              <a:t>nd</a:t>
            </a:r>
            <a:r>
              <a:rPr lang="en-US" altLang="zh-CN" dirty="0"/>
              <a:t> : </a:t>
            </a:r>
            <a:r>
              <a:rPr lang="en-US" altLang="zh-CN" dirty="0" err="1"/>
              <a:t>Sparsification</a:t>
            </a:r>
            <a:r>
              <a:rPr lang="en-US" altLang="zh-CN" dirty="0"/>
              <a:t>:</a:t>
            </a:r>
          </a:p>
          <a:p>
            <a:r>
              <a:rPr lang="pl-PL" altLang="zh-CN" dirty="0"/>
              <a:t>(D_t U) =  -  0.0159(D_x U) +  0.0142(D_x^2 U) +  0.0189(D_x^3 U) -  0.0016(D_x^2 U)*(U) +  0.0201(D_x U)^2*(U) +  0.0186(D_x U)^3*(U)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en-US" altLang="zh-CN" baseline="30000" dirty="0"/>
              <a:t>rd</a:t>
            </a:r>
            <a:r>
              <a:rPr lang="en-US" altLang="zh-CN" dirty="0"/>
              <a:t> : Fine-tuning:</a:t>
            </a:r>
          </a:p>
          <a:p>
            <a:pPr lvl="1"/>
            <a:r>
              <a:rPr lang="en-US" altLang="zh-CN" dirty="0"/>
              <a:t>Epoch = 200:</a:t>
            </a:r>
          </a:p>
          <a:p>
            <a:pPr lvl="1"/>
            <a:r>
              <a:rPr lang="en-US" altLang="zh-CN" dirty="0"/>
              <a:t>(</a:t>
            </a:r>
            <a:r>
              <a:rPr lang="en-US" altLang="zh-CN" dirty="0" err="1"/>
              <a:t>D_t</a:t>
            </a:r>
            <a:r>
              <a:rPr lang="en-US" altLang="zh-CN" dirty="0"/>
              <a:t> U) =  0.0101(</a:t>
            </a:r>
            <a:r>
              <a:rPr lang="en-US" altLang="zh-CN" dirty="0" err="1"/>
              <a:t>D_x</a:t>
            </a:r>
            <a:r>
              <a:rPr lang="en-US" altLang="zh-CN" dirty="0"/>
              <a:t> U)^2 -  0.0057(</a:t>
            </a:r>
            <a:r>
              <a:rPr lang="en-US" altLang="zh-CN" dirty="0" err="1"/>
              <a:t>D_x</a:t>
            </a:r>
            <a:r>
              <a:rPr lang="en-US" altLang="zh-CN" dirty="0"/>
              <a:t> U)^2*(U) -  0.0024(</a:t>
            </a:r>
            <a:r>
              <a:rPr lang="en-US" altLang="zh-CN" dirty="0" err="1"/>
              <a:t>D_x</a:t>
            </a:r>
            <a:r>
              <a:rPr lang="en-US" altLang="zh-CN" dirty="0"/>
              <a:t> U)^3*(U) +  0.0018(</a:t>
            </a:r>
            <a:r>
              <a:rPr lang="en-US" altLang="zh-CN" dirty="0" err="1"/>
              <a:t>D_y</a:t>
            </a:r>
            <a:r>
              <a:rPr lang="en-US" altLang="zh-CN" dirty="0"/>
              <a:t> U) +  </a:t>
            </a:r>
            <a:r>
              <a:rPr lang="en-US" altLang="zh-CN" dirty="0">
                <a:highlight>
                  <a:srgbClr val="FFFF00"/>
                </a:highlight>
              </a:rPr>
              <a:t>0.0028(D_y^2 U) </a:t>
            </a:r>
            <a:r>
              <a:rPr lang="en-US" altLang="zh-CN" dirty="0"/>
              <a:t>+  0.0033(D_y^3 U)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41B637-3B0C-A7A9-9666-34788C858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16526"/>
            <a:ext cx="4599903" cy="12255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D7C816-1B60-2559-4DDC-801870C43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777" y="1538286"/>
            <a:ext cx="4221978" cy="65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43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D2533-A869-770B-7331-1269D739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Codes &amp; Experiments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E57FC-79C8-33DB-A21B-7410E7A35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altLang="zh-CN" baseline="30000" dirty="0"/>
              <a:t>rd</a:t>
            </a:r>
            <a:r>
              <a:rPr lang="en-US" altLang="zh-CN" dirty="0"/>
              <a:t> : Fine-tuning:</a:t>
            </a:r>
          </a:p>
          <a:p>
            <a:pPr lvl="1"/>
            <a:r>
              <a:rPr lang="en-US" altLang="zh-CN" dirty="0"/>
              <a:t>Epoch = 400:</a:t>
            </a:r>
          </a:p>
          <a:p>
            <a:pPr lvl="1"/>
            <a:r>
              <a:rPr lang="en-US" altLang="zh-CN" dirty="0"/>
              <a:t>(</a:t>
            </a:r>
            <a:r>
              <a:rPr lang="en-US" altLang="zh-CN" dirty="0" err="1"/>
              <a:t>D_t</a:t>
            </a:r>
            <a:r>
              <a:rPr lang="en-US" altLang="zh-CN" dirty="0"/>
              <a:t> U) =  0.0302(</a:t>
            </a:r>
            <a:r>
              <a:rPr lang="en-US" altLang="zh-CN" dirty="0" err="1"/>
              <a:t>D_x</a:t>
            </a:r>
            <a:r>
              <a:rPr lang="en-US" altLang="zh-CN" dirty="0"/>
              <a:t> U)^2 -  0.0177(</a:t>
            </a:r>
            <a:r>
              <a:rPr lang="en-US" altLang="zh-CN" dirty="0" err="1"/>
              <a:t>D_x</a:t>
            </a:r>
            <a:r>
              <a:rPr lang="en-US" altLang="zh-CN" dirty="0"/>
              <a:t> U)^2*(U) -  0.0203(</a:t>
            </a:r>
            <a:r>
              <a:rPr lang="en-US" altLang="zh-CN" dirty="0" err="1"/>
              <a:t>D_x</a:t>
            </a:r>
            <a:r>
              <a:rPr lang="en-US" altLang="zh-CN" dirty="0"/>
              <a:t> U)^3*(U) -  0.0207(</a:t>
            </a:r>
            <a:r>
              <a:rPr lang="en-US" altLang="zh-CN" dirty="0" err="1"/>
              <a:t>D_y</a:t>
            </a:r>
            <a:r>
              <a:rPr lang="en-US" altLang="zh-CN" dirty="0"/>
              <a:t> U) -  0.0247(D_y^2 U) +  0.0049(D_y^3 U)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Epoch=500:</a:t>
            </a:r>
          </a:p>
          <a:p>
            <a:pPr lvl="1"/>
            <a:r>
              <a:rPr lang="en-US" altLang="zh-CN" dirty="0"/>
              <a:t>(</a:t>
            </a:r>
            <a:r>
              <a:rPr lang="en-US" altLang="zh-CN" dirty="0" err="1"/>
              <a:t>D_t</a:t>
            </a:r>
            <a:r>
              <a:rPr lang="en-US" altLang="zh-CN" dirty="0"/>
              <a:t> U) =  -  0.0188(</a:t>
            </a:r>
            <a:r>
              <a:rPr lang="en-US" altLang="zh-CN" dirty="0" err="1"/>
              <a:t>D_x</a:t>
            </a:r>
            <a:r>
              <a:rPr lang="en-US" altLang="zh-CN" dirty="0"/>
              <a:t> U)^2 -  0.0139(</a:t>
            </a:r>
            <a:r>
              <a:rPr lang="en-US" altLang="zh-CN" dirty="0" err="1"/>
              <a:t>D_x</a:t>
            </a:r>
            <a:r>
              <a:rPr lang="en-US" altLang="zh-CN" dirty="0"/>
              <a:t> U)^2*(U) -  0.0189(</a:t>
            </a:r>
            <a:r>
              <a:rPr lang="en-US" altLang="zh-CN" dirty="0" err="1"/>
              <a:t>D_x</a:t>
            </a:r>
            <a:r>
              <a:rPr lang="en-US" altLang="zh-CN" dirty="0"/>
              <a:t> U)^3*(U) +  0.0142(</a:t>
            </a:r>
            <a:r>
              <a:rPr lang="en-US" altLang="zh-CN" dirty="0" err="1"/>
              <a:t>D_y</a:t>
            </a:r>
            <a:r>
              <a:rPr lang="en-US" altLang="zh-CN" dirty="0"/>
              <a:t> U) +  0.0179(D_y^2 U) +  0.0136(D_y^3 U)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3605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9F14EBD-0802-FC59-F000-C058083F1B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Data-Driven Identification of Parametric Partial Differential Equations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A7D0D79C-38AA-C86F-A04B-093BF2D13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DEB463-2B99-3F4D-169C-B44AD6688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873" y="4176244"/>
            <a:ext cx="10201350" cy="2133616"/>
          </a:xfrm>
          <a:prstGeom prst="rect">
            <a:avLst/>
          </a:prstGeom>
        </p:spPr>
      </p:pic>
      <p:sp>
        <p:nvSpPr>
          <p:cNvPr id="8" name="箭头: 下 7">
            <a:extLst>
              <a:ext uri="{FF2B5EF4-FFF2-40B4-BE49-F238E27FC236}">
                <a16:creationId xmlns:a16="http://schemas.microsoft.com/office/drawing/2014/main" id="{0E06A6D8-8ADB-CF4F-570E-265083E6ECE4}"/>
              </a:ext>
            </a:extLst>
          </p:cNvPr>
          <p:cNvSpPr/>
          <p:nvPr/>
        </p:nvSpPr>
        <p:spPr>
          <a:xfrm rot="19637238">
            <a:off x="1609182" y="3446208"/>
            <a:ext cx="471948" cy="6145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7C092B-4BCF-6A7C-886D-35F3015C03F6}"/>
              </a:ext>
            </a:extLst>
          </p:cNvPr>
          <p:cNvSpPr txBox="1"/>
          <p:nvPr/>
        </p:nvSpPr>
        <p:spPr>
          <a:xfrm>
            <a:off x="196645" y="2222566"/>
            <a:ext cx="2339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震惊！</a:t>
            </a:r>
            <a:r>
              <a:rPr lang="en-US" altLang="zh-CN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!</a:t>
            </a:r>
          </a:p>
          <a:p>
            <a:pPr algn="ctr"/>
            <a:r>
              <a:rPr lang="en-US" altLang="zh-CN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SIAM</a:t>
            </a: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！</a:t>
            </a:r>
            <a:endParaRPr lang="en-US" altLang="zh-CN" sz="24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计算数学顶刊！</a:t>
            </a:r>
            <a:endParaRPr lang="en-US" altLang="zh-CN" sz="24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3127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155895-BE35-FA29-AB17-00976C426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Settings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BF5BAC-CA04-0C91-BBDA-3D2BD8935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47" y="956983"/>
            <a:ext cx="10903992" cy="5773197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en-US" altLang="zh-CN" baseline="30000" dirty="0"/>
              <a:t>st</a:t>
            </a:r>
            <a:r>
              <a:rPr lang="en-US" altLang="zh-CN" dirty="0"/>
              <a:t> :  Assume a PDE can be written into the form: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en-US" altLang="zh-CN" baseline="30000" dirty="0"/>
              <a:t>nd</a:t>
            </a:r>
            <a:r>
              <a:rPr lang="en-US" altLang="zh-CN" dirty="0"/>
              <a:t> : Construct a separate regression for each timestep: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en-US" altLang="zh-CN" baseline="30000" dirty="0"/>
              <a:t>rd</a:t>
            </a:r>
            <a:r>
              <a:rPr lang="en-US" altLang="zh-CN" dirty="0"/>
              <a:t> : Solve the above </a:t>
            </a:r>
            <a:r>
              <a:rPr lang="en-US" altLang="zh-CN" dirty="0" err="1"/>
              <a:t>sys.tem</a:t>
            </a:r>
            <a:r>
              <a:rPr lang="en-US" altLang="zh-CN" dirty="0"/>
              <a:t> using SGTR with columns of the block diagonal library matrix.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What’s the difference between this paper and PDE-Find?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The use of  SGTR Algorithm!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D93190-4065-BE1C-92CA-2B56BA72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14" y="956984"/>
            <a:ext cx="5372139" cy="4381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4EE3A6-1EF6-1709-1257-B0653FAC0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340" y="1766654"/>
            <a:ext cx="4605371" cy="7191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38432F-70A5-4FFD-184C-B4185B665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931" y="3091165"/>
            <a:ext cx="4367762" cy="11465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D30781-C267-ECB7-44CF-6D0D315ED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430" y="4320542"/>
            <a:ext cx="3538563" cy="4333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F4CF50-8C6F-6951-8E46-4BD4E99AF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733" y="3129033"/>
            <a:ext cx="5710279" cy="16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20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19E52-5D3E-98BB-D40B-831ABE5A8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Sequential grouped threshold ridge regression (SGTR)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8B4BA0-D8C5-6F21-E0A5-08EBE3959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614863-5530-8113-5145-64B57F7E2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381" y="1069435"/>
            <a:ext cx="8291980" cy="578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02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B08FB7-3713-3087-952E-9F36A27F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9E587-43F4-8EB2-7C48-0C60C81F4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原代码对于</a:t>
            </a:r>
            <a:r>
              <a:rPr lang="en-US" altLang="zh-CN" dirty="0"/>
              <a:t>Basis function</a:t>
            </a:r>
            <a:r>
              <a:rPr lang="zh-CN" altLang="en-US" dirty="0"/>
              <a:t>的预处理实在是太强了，用于构造基函数的项与原方程基本保持了一致，因此解出来效果特别好（和</a:t>
            </a:r>
            <a:r>
              <a:rPr lang="en-US" altLang="zh-CN" dirty="0"/>
              <a:t>PDE-Find</a:t>
            </a:r>
            <a:r>
              <a:rPr lang="zh-CN" altLang="en-US" dirty="0"/>
              <a:t>没有本质的区别）。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C0D197-6282-92E4-0889-4C30AF23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36" y="3966229"/>
            <a:ext cx="10044186" cy="28289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D6D825-2B6E-FE93-B95A-FBA4AFA66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223" y="1689756"/>
            <a:ext cx="10163249" cy="250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17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A614751-7F24-B32B-F81C-9B681D4E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Idea:</a:t>
            </a:r>
            <a:r>
              <a:rPr lang="zh-CN" altLang="en-US" dirty="0"/>
              <a:t> 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1E24C72-F9CF-428B-50A7-ACCCC71A4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关于论文“</a:t>
            </a:r>
            <a:r>
              <a:rPr lang="en-US" altLang="zh-CN" dirty="0"/>
              <a:t>Data-driven discovery of PDEs in complex datasets”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第一个怎么解的：“</a:t>
            </a:r>
            <a:r>
              <a:rPr lang="en-US" altLang="zh-CN" dirty="0"/>
              <a:t>A linear model with the library terms </a:t>
            </a:r>
            <a:r>
              <a:rPr lang="en-US" altLang="zh-CN" dirty="0" err="1"/>
              <a:t>uux</a:t>
            </a:r>
            <a:r>
              <a:rPr lang="en-US" altLang="zh-CN" dirty="0"/>
              <a:t> and </a:t>
            </a:r>
            <a:r>
              <a:rPr lang="en-US" altLang="zh-CN" dirty="0" err="1"/>
              <a:t>uxx</a:t>
            </a:r>
            <a:r>
              <a:rPr lang="en-US" altLang="zh-CN" dirty="0"/>
              <a:t> as input features”</a:t>
            </a:r>
          </a:p>
          <a:p>
            <a:r>
              <a:rPr lang="zh-CN" altLang="en-US" dirty="0"/>
              <a:t>第二个怎么解的： “</a:t>
            </a:r>
            <a:r>
              <a:rPr lang="en-US" altLang="zh-CN" dirty="0"/>
              <a:t>A linear model with up to second order derivative</a:t>
            </a:r>
          </a:p>
          <a:p>
            <a:r>
              <a:rPr lang="en-US" altLang="zh-CN" dirty="0"/>
              <a:t>and non-linear terms as input features”</a:t>
            </a:r>
          </a:p>
          <a:p>
            <a:r>
              <a:rPr lang="zh-CN" altLang="en-US" dirty="0"/>
              <a:t>第三个怎么解的： “</a:t>
            </a:r>
            <a:r>
              <a:rPr lang="en-US" altLang="zh-CN" dirty="0"/>
              <a:t>A single layer feedforward neural network with 5 neurons in the hidden layer with the hyperbolic tangent activation and up to second order derivative terms as input features”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3462E78-D127-A0B3-52D9-49091A7B9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4" t="-957" b="61146"/>
          <a:stretch/>
        </p:blipFill>
        <p:spPr>
          <a:xfrm>
            <a:off x="63909" y="4159045"/>
            <a:ext cx="7181172" cy="17042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C0A357-08A1-B048-861C-06F42ABE5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3" t="38040" r="29760" b="-1"/>
          <a:stretch/>
        </p:blipFill>
        <p:spPr>
          <a:xfrm>
            <a:off x="7108723" y="3677264"/>
            <a:ext cx="5148064" cy="281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7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76A8B9-278C-54C8-0C8F-4B7E27935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Idea: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E0B8AD-F600-7E24-6949-B5C6C6B06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第一个之所以解出来很好，不就是因为</a:t>
            </a:r>
            <a:r>
              <a:rPr lang="en-US" altLang="zh-CN" dirty="0"/>
              <a:t>basis function</a:t>
            </a:r>
            <a:r>
              <a:rPr lang="zh-CN" altLang="en-US" dirty="0"/>
              <a:t>处理得好吗？这一步当然，很多论文都做了很多的预处理；</a:t>
            </a:r>
          </a:p>
          <a:p>
            <a:r>
              <a:rPr lang="zh-CN" altLang="en-US" dirty="0"/>
              <a:t>第二个第三个才是正常人的解法逻辑；当然有很多冗余的项；</a:t>
            </a:r>
          </a:p>
          <a:p>
            <a:r>
              <a:rPr lang="zh-CN" altLang="en-US" dirty="0"/>
              <a:t>那么问题来了，我对这些冗余的项做一些特殊的处理，不就可以扔掉了吗？？而无需根据</a:t>
            </a:r>
            <a:r>
              <a:rPr lang="en-US" altLang="zh-CN" dirty="0"/>
              <a:t>coefficient</a:t>
            </a:r>
            <a:r>
              <a:rPr lang="zh-CN" altLang="en-US" dirty="0"/>
              <a:t>的大小来扔掉部分项，当然这样也是极其不科学的。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0845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1DA2C7-1DE6-0396-9704-92D615E6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Idea: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B38E1D-89FA-D54E-0C5D-64AADFF78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47" y="956984"/>
            <a:ext cx="5744376" cy="5220194"/>
          </a:xfrm>
        </p:spPr>
        <p:txBody>
          <a:bodyPr/>
          <a:lstStyle/>
          <a:p>
            <a:r>
              <a:rPr lang="zh-CN" altLang="en-US" dirty="0"/>
              <a:t>首先对每一个发现的方程项都画出图（比如这样）：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对发现的每一项都进行一个</a:t>
            </a:r>
            <a:r>
              <a:rPr lang="en-US" altLang="zh-CN" dirty="0"/>
              <a:t>equation space</a:t>
            </a:r>
            <a:r>
              <a:rPr lang="zh-CN" altLang="en-US" dirty="0"/>
              <a:t>的</a:t>
            </a:r>
            <a:r>
              <a:rPr lang="en-US" altLang="zh-CN" dirty="0"/>
              <a:t>GMM</a:t>
            </a:r>
            <a:r>
              <a:rPr lang="zh-CN" altLang="en-US" dirty="0"/>
              <a:t>聚类，再观察数据出现在系数偏微分项矩阵的哪些块上。如果有的偏微分矩阵项出现的聚类太少，那么就人工忽略掉；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75B9E0-EC73-7E02-6B5C-374EA11423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0"/>
          <a:stretch/>
        </p:blipFill>
        <p:spPr>
          <a:xfrm>
            <a:off x="211392" y="2035573"/>
            <a:ext cx="6142737" cy="15315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35DB60-188B-A1E4-8214-B395A96E67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5" t="991" r="6270"/>
          <a:stretch/>
        </p:blipFill>
        <p:spPr>
          <a:xfrm>
            <a:off x="6469626" y="1369706"/>
            <a:ext cx="5439576" cy="43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91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00CD764-BED0-CFEB-E691-3707F6D34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Physics-informed learning of governing equations from scarce data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281898-500C-755F-4FF3-6C0485DCC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44" y="4040217"/>
            <a:ext cx="6507911" cy="2597561"/>
          </a:xfrm>
          <a:prstGeom prst="rect">
            <a:avLst/>
          </a:prstGeom>
        </p:spPr>
      </p:pic>
      <p:sp>
        <p:nvSpPr>
          <p:cNvPr id="9" name="副标题 8">
            <a:extLst>
              <a:ext uri="{FF2B5EF4-FFF2-40B4-BE49-F238E27FC236}">
                <a16:creationId xmlns:a16="http://schemas.microsoft.com/office/drawing/2014/main" id="{393AE9C9-8990-79BE-B520-62C98F31DE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7196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BE842B-491B-EE85-38AF-61D44137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BD4B31-7F1C-38F2-9938-A7D48DD5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Step 1</a:t>
            </a:r>
            <a:r>
              <a:rPr lang="zh-CN" altLang="en-US" dirty="0"/>
              <a:t>：对于已发现的方程</a:t>
            </a:r>
            <a:r>
              <a:rPr lang="en-US" altLang="zh-CN" dirty="0"/>
              <a:t>N=f_1+f_2+……+</a:t>
            </a:r>
            <a:r>
              <a:rPr lang="en-US" altLang="zh-CN" dirty="0" err="1"/>
              <a:t>f_K</a:t>
            </a:r>
            <a:r>
              <a:rPr lang="zh-CN" altLang="en-US" dirty="0"/>
              <a:t>，首先进行</a:t>
            </a:r>
            <a:r>
              <a:rPr lang="en-US" altLang="zh-CN" dirty="0"/>
              <a:t>GMM</a:t>
            </a:r>
            <a:r>
              <a:rPr lang="zh-CN" altLang="en-US" dirty="0"/>
              <a:t>聚类，得到</a:t>
            </a:r>
            <a:r>
              <a:rPr lang="en-US" altLang="zh-CN" dirty="0"/>
              <a:t>Cluster1</a:t>
            </a:r>
            <a:r>
              <a:rPr lang="zh-CN" altLang="en-US" dirty="0"/>
              <a:t>，</a:t>
            </a:r>
            <a:r>
              <a:rPr lang="en-US" altLang="zh-CN" dirty="0"/>
              <a:t>Cluster2</a:t>
            </a:r>
            <a:r>
              <a:rPr lang="zh-CN" altLang="en-US" dirty="0"/>
              <a:t>，</a:t>
            </a:r>
            <a:r>
              <a:rPr lang="en-US" altLang="zh-CN" dirty="0"/>
              <a:t>……</a:t>
            </a:r>
            <a:r>
              <a:rPr lang="zh-CN" altLang="en-US" dirty="0"/>
              <a:t>，</a:t>
            </a:r>
            <a:r>
              <a:rPr lang="en-US" altLang="zh-CN" dirty="0"/>
              <a:t>Cluster6</a:t>
            </a:r>
            <a:r>
              <a:rPr lang="zh-CN" altLang="en-US" dirty="0"/>
              <a:t>，并且画出每一个</a:t>
            </a:r>
            <a:r>
              <a:rPr lang="en-US" altLang="zh-CN" dirty="0"/>
              <a:t>Cluster</a:t>
            </a:r>
            <a:r>
              <a:rPr lang="zh-CN" altLang="en-US" dirty="0"/>
              <a:t>下</a:t>
            </a:r>
            <a:r>
              <a:rPr lang="en-US" altLang="zh-CN" dirty="0"/>
              <a:t>1</a:t>
            </a:r>
            <a:r>
              <a:rPr lang="zh-CN" altLang="en-US" dirty="0"/>
              <a:t>得到</a:t>
            </a:r>
            <a:r>
              <a:rPr lang="en-US" altLang="zh-CN" dirty="0"/>
              <a:t>K</a:t>
            </a:r>
            <a:r>
              <a:rPr lang="zh-CN" altLang="en-US" dirty="0"/>
              <a:t>个方程项（</a:t>
            </a:r>
            <a:r>
              <a:rPr lang="en-US" altLang="zh-CN" dirty="0"/>
              <a:t>equation terms</a:t>
            </a:r>
            <a:r>
              <a:rPr lang="zh-CN" altLang="en-US" dirty="0"/>
              <a:t>）的方差图：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Step 2</a:t>
            </a:r>
            <a:r>
              <a:rPr lang="zh-CN" altLang="en-US" dirty="0"/>
              <a:t>：使用</a:t>
            </a:r>
            <a:r>
              <a:rPr lang="en-US" altLang="zh-CN" dirty="0"/>
              <a:t>SPCA</a:t>
            </a:r>
            <a:r>
              <a:rPr lang="zh-CN" altLang="en-US" dirty="0"/>
              <a:t>算法，对于每一个</a:t>
            </a:r>
            <a:r>
              <a:rPr lang="en-US" altLang="zh-CN" dirty="0"/>
              <a:t>Cluster </a:t>
            </a:r>
            <a:r>
              <a:rPr lang="en-US" altLang="zh-CN" dirty="0" err="1"/>
              <a:t>i</a:t>
            </a:r>
            <a:r>
              <a:rPr lang="zh-CN" altLang="en-US" dirty="0"/>
              <a:t>的协方差矩阵进行主成分稀疏化分析，因此一个密集的协方差矩阵就会变得稀疏；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7A1D02-35E0-87F0-261F-03AE0A8204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196" y="1646903"/>
            <a:ext cx="3878035" cy="23683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856FE4-CA77-B8DF-DBAB-A55700D3F7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542" y="4609636"/>
            <a:ext cx="5567695" cy="199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6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6D767-01CC-265F-593A-FFC3EEF1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2A16B13-E776-F523-76A3-CDA5BF7036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9947" y="956983"/>
                <a:ext cx="10903992" cy="5340577"/>
              </a:xfrm>
            </p:spPr>
            <p:txBody>
              <a:bodyPr/>
              <a:lstStyle/>
              <a:p>
                <a:r>
                  <a:rPr lang="en-US" altLang="zh-CN" dirty="0"/>
                  <a:t> Step 3</a:t>
                </a:r>
                <a:r>
                  <a:rPr lang="zh-CN" altLang="en-US" dirty="0"/>
                  <a:t>：合并主动力项相同的</a:t>
                </a:r>
                <a:r>
                  <a:rPr lang="en-US" altLang="zh-CN" dirty="0"/>
                  <a:t>Cluster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Cluster 2 &amp; 5</a:t>
                </a:r>
                <a:r>
                  <a:rPr lang="zh-CN" altLang="en-US" dirty="0"/>
                  <a:t>）、删除不包含动力学的</a:t>
                </a:r>
                <a:r>
                  <a:rPr lang="en-US" altLang="zh-CN" dirty="0"/>
                  <a:t>Cluster 1</a:t>
                </a:r>
                <a:r>
                  <a:rPr lang="zh-CN" altLang="en-US" dirty="0"/>
                  <a:t>，保留原始横轴坐标：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Step 4</a:t>
                </a:r>
                <a:r>
                  <a:rPr lang="zh-CN" altLang="en-US" dirty="0"/>
                  <a:t>： 搜索横轴坐标（即</a:t>
                </a:r>
                <a:r>
                  <a:rPr lang="en-US" altLang="zh-CN" dirty="0"/>
                  <a:t>f=[f_1,f_2,……,</a:t>
                </a:r>
                <a:r>
                  <a:rPr lang="en-US" altLang="zh-CN" dirty="0" err="1"/>
                  <a:t>f_K</a:t>
                </a:r>
                <a:r>
                  <a:rPr lang="en-US" altLang="zh-CN" dirty="0"/>
                  <a:t>]</a:t>
                </a:r>
                <a:r>
                  <a:rPr lang="zh-CN" altLang="en-US" dirty="0"/>
                  <a:t>，应该有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个横轴坐标）中哪些项没有被包含在任何</a:t>
                </a:r>
                <a:r>
                  <a:rPr lang="en-US" altLang="zh-CN" dirty="0"/>
                  <a:t>Cluster</a:t>
                </a:r>
                <a:r>
                  <a:rPr lang="zh-CN" altLang="en-US" dirty="0"/>
                  <a:t>之中；假设有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个项 </a:t>
                </a:r>
                <a:r>
                  <a:rPr lang="en-US" altLang="zh-CN" dirty="0" err="1"/>
                  <a:t>f_M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f_{i_1}, f_{i_2}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……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f_{</a:t>
                </a:r>
                <a:r>
                  <a:rPr lang="en-US" altLang="zh-CN" dirty="0" err="1"/>
                  <a:t>i_M</a:t>
                </a:r>
                <a:r>
                  <a:rPr lang="en-US" altLang="zh-CN" dirty="0"/>
                  <a:t>}</a:t>
                </a:r>
                <a:r>
                  <a:rPr lang="zh-CN" altLang="en-US" dirty="0"/>
                  <a:t>）没有被包含，则：</a:t>
                </a:r>
              </a:p>
              <a:p>
                <a:r>
                  <a:rPr lang="en-US" altLang="zh-CN" dirty="0"/>
                  <a:t>N \times I_K=f\times I_K=[f-</a:t>
                </a:r>
                <a:r>
                  <a:rPr lang="en-US" altLang="zh-CN" dirty="0" err="1"/>
                  <a:t>f_M</a:t>
                </a:r>
                <a:r>
                  <a:rPr lang="en-US" altLang="zh-CN" dirty="0"/>
                  <a:t>] \times I_{K-</a:t>
                </a:r>
                <a:r>
                  <a:rPr lang="en-US" altLang="zh-CN" dirty="0" err="1"/>
                  <a:t>i_M</a:t>
                </a:r>
                <a:r>
                  <a:rPr lang="en-US" altLang="zh-CN" dirty="0"/>
                  <a:t>} ——&gt;The equation we want!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2A16B13-E776-F523-76A3-CDA5BF7036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947" y="956983"/>
                <a:ext cx="10903992" cy="5340577"/>
              </a:xfrm>
              <a:blipFill>
                <a:blip r:embed="rId2"/>
                <a:stretch>
                  <a:fillRect l="-503" t="-1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2A11130-6E31-1252-504D-956AA668F1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501" y="1339709"/>
            <a:ext cx="3424409" cy="23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87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FFBDF1-8DDE-8E9B-05CA-72C7876C9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72" y="199089"/>
            <a:ext cx="10159554" cy="635726"/>
          </a:xfrm>
        </p:spPr>
        <p:txBody>
          <a:bodyPr>
            <a:normAutofit/>
          </a:bodyPr>
          <a:lstStyle/>
          <a:p>
            <a:r>
              <a:rPr lang="en-US" altLang="zh-CN" dirty="0"/>
              <a:t>Basic Setting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B9F49C-7A7D-6EE6-8E8C-EFF16C304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set of nonlinear, coupled, parameterized PDEs in the general form: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Assume that the physical law is governed by only a few important terms which can be selected from a large-space library of candidate functions: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Datasets:</a:t>
            </a:r>
          </a:p>
          <a:p>
            <a:pPr lvl="1"/>
            <a:r>
              <a:rPr lang="en-US" altLang="zh-CN" dirty="0"/>
              <a:t> (1) one dataset from a single I/BC</a:t>
            </a:r>
          </a:p>
          <a:p>
            <a:pPr lvl="1"/>
            <a:r>
              <a:rPr lang="en-US" altLang="zh-CN" dirty="0"/>
              <a:t> (2) r ≥ 2 independent datasets from multiple I/BCs.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8994A3-4E82-CA9B-72BC-65D3C3E56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464" y="1553478"/>
            <a:ext cx="4783745" cy="4525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6C62F9-FB2E-F5E2-2220-52B727B66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981" y="3081898"/>
            <a:ext cx="1519083" cy="3831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11BBC4-86A8-15C0-1382-E555AC47C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790" y="3533898"/>
            <a:ext cx="4756394" cy="3111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36B853E-23B9-87DC-7A73-4E4335DF7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207" y="3942745"/>
            <a:ext cx="946199" cy="25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10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3D0BB1-FA5D-5E62-8A4A-1E94A63DF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Setting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23A534-A79F-E334-DEBA-7F2A7311E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F03FE7-613F-7B5B-341F-819F38137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80" y="1538275"/>
            <a:ext cx="11104073" cy="5188819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12DF11C9-C7F5-4EC2-1955-8214E73B1ABA}"/>
              </a:ext>
            </a:extLst>
          </p:cNvPr>
          <p:cNvSpPr/>
          <p:nvPr/>
        </p:nvSpPr>
        <p:spPr>
          <a:xfrm rot="20350415">
            <a:off x="3967316" y="1097931"/>
            <a:ext cx="506362" cy="3111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EF796BC2-3569-28E2-DDD9-C7125A1D5776}"/>
              </a:ext>
            </a:extLst>
          </p:cNvPr>
          <p:cNvSpPr/>
          <p:nvPr/>
        </p:nvSpPr>
        <p:spPr>
          <a:xfrm rot="16548917">
            <a:off x="6331975" y="1147981"/>
            <a:ext cx="506362" cy="3111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629FECD0-F081-02F4-032B-FCCFC065FD42}"/>
              </a:ext>
            </a:extLst>
          </p:cNvPr>
          <p:cNvSpPr/>
          <p:nvPr/>
        </p:nvSpPr>
        <p:spPr>
          <a:xfrm rot="13584461">
            <a:off x="8881698" y="1030963"/>
            <a:ext cx="506362" cy="3111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50C466-FC49-D84B-9265-9E7AB1634AB1}"/>
              </a:ext>
            </a:extLst>
          </p:cNvPr>
          <p:cNvSpPr txBox="1"/>
          <p:nvPr/>
        </p:nvSpPr>
        <p:spPr>
          <a:xfrm>
            <a:off x="4488870" y="585543"/>
            <a:ext cx="3585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The same PDE with different ICs!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88288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3DB46E-4AF7-7A78-52D7-85BE7AAA6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Physics-informed learning of governing equations from scarce data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2E47BA-578C-604E-061B-8E158B25D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t,x,y,z,u</a:t>
            </a:r>
            <a:r>
              <a:rPr lang="en-US" altLang="zh-CN" dirty="0"/>
              <a:t>(</a:t>
            </a:r>
            <a:r>
              <a:rPr lang="en-US" altLang="zh-CN" dirty="0" err="1"/>
              <a:t>t,x,y,z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Lp</a:t>
            </a:r>
            <a:r>
              <a:rPr lang="en-US" altLang="zh-CN" dirty="0"/>
              <a:t>=|</a:t>
            </a:r>
            <a:r>
              <a:rPr lang="en-US" altLang="zh-CN" dirty="0" err="1">
                <a:solidFill>
                  <a:schemeClr val="accent6"/>
                </a:solidFill>
              </a:rPr>
              <a:t>u_t</a:t>
            </a:r>
            <a:r>
              <a:rPr lang="en-US" altLang="zh-CN" dirty="0">
                <a:solidFill>
                  <a:schemeClr val="accent6"/>
                </a:solidFill>
              </a:rPr>
              <a:t> -</a:t>
            </a:r>
            <a:r>
              <a:rPr lang="zh-CN" altLang="en-US" dirty="0"/>
              <a:t>三角 </a:t>
            </a:r>
            <a:r>
              <a:rPr lang="en-US" altLang="zh-CN" dirty="0"/>
              <a:t>\times library|</a:t>
            </a:r>
            <a:r>
              <a:rPr lang="zh-CN" altLang="en-US" dirty="0"/>
              <a:t>；（</a:t>
            </a:r>
            <a:r>
              <a:rPr lang="en-US" altLang="zh-CN" dirty="0" err="1"/>
              <a:t>u_t,v,w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C18E98-20ED-6E4F-5B27-5550A6172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54" y="1347019"/>
            <a:ext cx="11084486" cy="53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16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1DA984-FFF6-38CF-651B-43125AAE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Details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86834F-6193-7D47-EC97-4B24FF3B11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0399" y="1020894"/>
                <a:ext cx="10903992" cy="5220194"/>
              </a:xfrm>
            </p:spPr>
            <p:txBody>
              <a:bodyPr/>
              <a:lstStyle/>
              <a:p>
                <a:r>
                  <a:rPr lang="en-US" altLang="zh-CN" dirty="0"/>
                  <a:t>Pre-training Process:</a:t>
                </a:r>
              </a:p>
              <a:p>
                <a:pPr lvl="1"/>
                <a:r>
                  <a:rPr lang="en-US" altLang="zh-CN" dirty="0"/>
                  <a:t>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to avoid the np-hard problem.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Update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ADO Algorithm: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86834F-6193-7D47-EC97-4B24FF3B11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0399" y="1020894"/>
                <a:ext cx="10903992" cy="5220194"/>
              </a:xfrm>
              <a:blipFill>
                <a:blip r:embed="rId2"/>
                <a:stretch>
                  <a:fillRect l="-447" t="-7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DBFAB2E-8398-2BFA-3554-E65A979D6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82" y="1758333"/>
            <a:ext cx="5957931" cy="4524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65EF3C-C7F9-389A-E13C-3D8D3AD87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562" y="4291557"/>
            <a:ext cx="4700622" cy="995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B5F3E7C-0429-B201-71DC-723E19462FFC}"/>
                  </a:ext>
                </a:extLst>
              </p:cNvPr>
              <p:cNvSpPr txBox="1"/>
              <p:nvPr/>
            </p:nvSpPr>
            <p:spPr>
              <a:xfrm>
                <a:off x="68718" y="4215918"/>
                <a:ext cx="1637180" cy="1323439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6"/>
                    </a:solidFill>
                  </a:rPr>
                  <a:t>STRidge Algorithm !</a:t>
                </a:r>
              </a:p>
              <a:p>
                <a:r>
                  <a:rPr lang="en-US" altLang="zh-CN" sz="2000" dirty="0"/>
                  <a:t>Fix: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Update: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B5F3E7C-0429-B201-71DC-723E19462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8" y="4215918"/>
                <a:ext cx="1637180" cy="1323439"/>
              </a:xfrm>
              <a:prstGeom prst="rect">
                <a:avLst/>
              </a:prstGeom>
              <a:blipFill>
                <a:blip r:embed="rId5"/>
                <a:stretch>
                  <a:fillRect l="-3321" t="-2283" b="-6849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AAA8F08-8E70-9D21-4884-53F9D7E00EA7}"/>
                  </a:ext>
                </a:extLst>
              </p:cNvPr>
              <p:cNvSpPr txBox="1"/>
              <p:nvPr/>
            </p:nvSpPr>
            <p:spPr>
              <a:xfrm>
                <a:off x="4339776" y="5366588"/>
                <a:ext cx="1967617" cy="1015663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dirty="0">
                    <a:solidFill>
                      <a:schemeClr val="accent6"/>
                    </a:solidFill>
                    <a:effectLst/>
                    <a:latin typeface="AdvOT1ef757c0"/>
                  </a:rPr>
                  <a:t>DNN</a:t>
                </a:r>
                <a:r>
                  <a:rPr lang="en-US" altLang="zh-CN" sz="2000" dirty="0">
                    <a:solidFill>
                      <a:schemeClr val="accent6"/>
                    </a:solidFill>
                  </a:rPr>
                  <a:t> Training !</a:t>
                </a:r>
              </a:p>
              <a:p>
                <a:r>
                  <a:rPr lang="en-US" altLang="zh-CN" sz="2000" dirty="0"/>
                  <a:t>Fix: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Update: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AAA8F08-8E70-9D21-4884-53F9D7E00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776" y="5366588"/>
                <a:ext cx="1967617" cy="1015663"/>
              </a:xfrm>
              <a:prstGeom prst="rect">
                <a:avLst/>
              </a:prstGeom>
              <a:blipFill>
                <a:blip r:embed="rId6"/>
                <a:stretch>
                  <a:fillRect l="-3077" t="-2367" b="-8876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E8836B9F-9943-EBA9-3D15-DF270DE99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0502" y="2469357"/>
            <a:ext cx="5522049" cy="568529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1B8E304E-C3E5-CFF9-EF33-388C63E1E32D}"/>
              </a:ext>
            </a:extLst>
          </p:cNvPr>
          <p:cNvSpPr/>
          <p:nvPr/>
        </p:nvSpPr>
        <p:spPr>
          <a:xfrm>
            <a:off x="3874873" y="2200783"/>
            <a:ext cx="270387" cy="264319"/>
          </a:xfrm>
          <a:prstGeom prst="down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3B8903B-726C-4334-5F60-5973BD0FAC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2551" y="822304"/>
            <a:ext cx="5247282" cy="599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7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9C5281-671E-E90B-D7B8-F93D7266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D78BE3-8C39-FAB0-A05A-CDF6D3D59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tensorflow1.15-gpu</a:t>
            </a:r>
            <a:r>
              <a:rPr lang="zh-CN" altLang="en-US" dirty="0"/>
              <a:t>写的：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Plan A</a:t>
            </a:r>
            <a:r>
              <a:rPr lang="zh-CN" altLang="en-US" dirty="0"/>
              <a:t>：装了</a:t>
            </a:r>
            <a:r>
              <a:rPr lang="en-US" altLang="zh-CN" dirty="0"/>
              <a:t>tensorflow1.15-gpu</a:t>
            </a:r>
            <a:r>
              <a:rPr lang="zh-CN" altLang="en-US" dirty="0"/>
              <a:t>开始训练，发现和驱动不兼容，导致代码</a:t>
            </a:r>
            <a:r>
              <a:rPr lang="en-US" altLang="zh-CN" dirty="0" err="1"/>
              <a:t>gpu</a:t>
            </a:r>
            <a:r>
              <a:rPr lang="zh-CN" altLang="en-US" dirty="0"/>
              <a:t>失败。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Plan B</a:t>
            </a:r>
            <a:r>
              <a:rPr lang="zh-CN" altLang="en-US" dirty="0"/>
              <a:t>：装了</a:t>
            </a:r>
            <a:r>
              <a:rPr lang="en-US" altLang="zh-CN" dirty="0"/>
              <a:t>tensorflow2.0+</a:t>
            </a:r>
            <a:r>
              <a:rPr lang="zh-CN" altLang="en-US" dirty="0"/>
              <a:t>，发现代码报错巨多，更改难度堪比直接用</a:t>
            </a:r>
            <a:r>
              <a:rPr lang="en-US" altLang="zh-CN" dirty="0"/>
              <a:t>torch</a:t>
            </a:r>
            <a:r>
              <a:rPr lang="zh-CN" altLang="en-US" dirty="0"/>
              <a:t>重写。</a:t>
            </a:r>
            <a:endParaRPr lang="en-US" altLang="zh-CN" dirty="0"/>
          </a:p>
          <a:p>
            <a:pPr lvl="1"/>
            <a:r>
              <a:rPr lang="zh-CN" altLang="en-US" dirty="0"/>
              <a:t>使用脚本重写；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chemeClr val="accent6"/>
                </a:solidFill>
              </a:rPr>
              <a:t>Plan C</a:t>
            </a:r>
            <a:r>
              <a:rPr lang="zh-CN" altLang="en-US" dirty="0">
                <a:solidFill>
                  <a:schemeClr val="accent6"/>
                </a:solidFill>
              </a:rPr>
              <a:t>：用</a:t>
            </a:r>
            <a:r>
              <a:rPr lang="en-US" altLang="zh-CN" dirty="0" err="1">
                <a:solidFill>
                  <a:schemeClr val="accent6"/>
                </a:solidFill>
              </a:rPr>
              <a:t>cpu</a:t>
            </a:r>
            <a:r>
              <a:rPr lang="zh-CN" altLang="en-US" dirty="0">
                <a:solidFill>
                  <a:schemeClr val="accent6"/>
                </a:solidFill>
              </a:rPr>
              <a:t>训练（</a:t>
            </a:r>
            <a:r>
              <a:rPr lang="en-US" altLang="zh-CN" dirty="0">
                <a:solidFill>
                  <a:schemeClr val="accent6"/>
                </a:solidFill>
              </a:rPr>
              <a:t>current</a:t>
            </a:r>
            <a:r>
              <a:rPr lang="zh-CN" altLang="en-US" dirty="0">
                <a:solidFill>
                  <a:schemeClr val="accent6"/>
                </a:solidFill>
              </a:rPr>
              <a:t>）</a:t>
            </a:r>
            <a:endParaRPr lang="en-US" altLang="zh-C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835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3DC4F8B-DF4C-307C-8CE2-4FF992F7F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483" y="1602576"/>
            <a:ext cx="10235381" cy="2387600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Physics-informed neural networks</a:t>
            </a:r>
            <a:endParaRPr lang="zh-CN" altLang="en-US" sz="3600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B798A920-24BC-B0FE-1637-79167040FD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9B42B7-3824-8BBA-E662-A5A570436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116" y="4185269"/>
            <a:ext cx="8622890" cy="224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475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gxOGM0MjdkNjM0YTJlMDE5M2VlNjE0OGY5ZTk0ZjgifQ==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1578</Words>
  <Application>Microsoft Office PowerPoint</Application>
  <PresentationFormat>宽屏</PresentationFormat>
  <Paragraphs>208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AdvOT1ef757c0</vt:lpstr>
      <vt:lpstr>CharisSIL</vt:lpstr>
      <vt:lpstr>CharisSIL-Italic</vt:lpstr>
      <vt:lpstr>Gulliver</vt:lpstr>
      <vt:lpstr>等线</vt:lpstr>
      <vt:lpstr>楷体</vt:lpstr>
      <vt:lpstr>宋体</vt:lpstr>
      <vt:lpstr>Arial</vt:lpstr>
      <vt:lpstr>Calibri</vt:lpstr>
      <vt:lpstr>Cambria Math</vt:lpstr>
      <vt:lpstr>Times New Roman</vt:lpstr>
      <vt:lpstr>Wingdings</vt:lpstr>
      <vt:lpstr>WPS</vt:lpstr>
      <vt:lpstr>Data-Driven Discovery of Governance Equation!</vt:lpstr>
      <vt:lpstr>Data-Driven Pipeline</vt:lpstr>
      <vt:lpstr>Physics-informed learning of governing equations from scarce data</vt:lpstr>
      <vt:lpstr>Basic Setting</vt:lpstr>
      <vt:lpstr>Basic Setting</vt:lpstr>
      <vt:lpstr>Physics-informed learning of governing equations from scarce data</vt:lpstr>
      <vt:lpstr>Training Details</vt:lpstr>
      <vt:lpstr>Codes</vt:lpstr>
      <vt:lpstr>Physics-informed neural networks</vt:lpstr>
      <vt:lpstr>Basic Setting</vt:lpstr>
      <vt:lpstr>Results</vt:lpstr>
      <vt:lpstr>Data-driven discovery of PDEs in complex datasets</vt:lpstr>
      <vt:lpstr>Method - Feature scaling </vt:lpstr>
      <vt:lpstr>Method – Training (Common!)</vt:lpstr>
      <vt:lpstr>Results – Interesting!!</vt:lpstr>
      <vt:lpstr>Code</vt:lpstr>
      <vt:lpstr>PDE-LEARN: Using deep learning to discover partial differential equations from noisy, limited data</vt:lpstr>
      <vt:lpstr>Basic Setting</vt:lpstr>
      <vt:lpstr>Method</vt:lpstr>
      <vt:lpstr>Detail -  Candidate Function</vt:lpstr>
      <vt:lpstr>Codes &amp; Experiments</vt:lpstr>
      <vt:lpstr>Codes &amp; Experiments </vt:lpstr>
      <vt:lpstr>Data-Driven Identification of Parametric Partial Differential Equations</vt:lpstr>
      <vt:lpstr>Basic Settings</vt:lpstr>
      <vt:lpstr>Sequential grouped threshold ridge regression (SGTR)</vt:lpstr>
      <vt:lpstr>Code</vt:lpstr>
      <vt:lpstr>Idea: </vt:lpstr>
      <vt:lpstr>Idea: </vt:lpstr>
      <vt:lpstr>Idea:</vt:lpstr>
      <vt:lpstr>Idea</vt:lpstr>
      <vt:lpstr>Idea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《Discovering State Variables Hidden in Experimental Data》</dc:title>
  <dc:creator>笑颜 许</dc:creator>
  <cp:lastModifiedBy>笑颜 许</cp:lastModifiedBy>
  <cp:revision>14</cp:revision>
  <dcterms:created xsi:type="dcterms:W3CDTF">2024-06-01T03:49:00Z</dcterms:created>
  <dcterms:modified xsi:type="dcterms:W3CDTF">2024-08-15T15:19:43Z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WMc167b8c023f311ef80001fe800001ee8">
    <vt:lpwstr>CWMCWsaKojm0Q9Sphpzo0ReQY+5+x+Y7aXebB1y3M9KfHLhVCxFyIU938Pc9udFk322xVMxosWJJ8/p+/QdNyU7Bw==</vt:lpwstr>
  </property>
  <property fmtid="{D5CDD505-2E9C-101B-9397-08002B2CF9AE}" pid="3" name="CWMdcbf5ea023fa11ef80001fe800001ee8">
    <vt:lpwstr>CWMjUtTi/yXPSg41R1i7Kmuy9ZzOP00mtjDMh+4F8G39/MuBKUi1DoNvO3aAy1ZOMzIHzJjTp8pUaT7VIjMSS+Rnw==</vt:lpwstr>
  </property>
  <property fmtid="{D5CDD505-2E9C-101B-9397-08002B2CF9AE}" pid="4" name="ICV">
    <vt:lpwstr>F55007F7EB664D1685721DEC229A9621_12</vt:lpwstr>
  </property>
  <property fmtid="{D5CDD505-2E9C-101B-9397-08002B2CF9AE}" pid="5" name="KSOProductBuildVer">
    <vt:lpwstr>2052-12.1.0.16929</vt:lpwstr>
  </property>
</Properties>
</file>